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6" r:id="rId6"/>
    <p:sldId id="260" r:id="rId7"/>
    <p:sldId id="278" r:id="rId8"/>
    <p:sldId id="261" r:id="rId9"/>
    <p:sldId id="277" r:id="rId10"/>
    <p:sldId id="272" r:id="rId11"/>
    <p:sldId id="273" r:id="rId12"/>
    <p:sldId id="280" r:id="rId13"/>
    <p:sldId id="281" r:id="rId14"/>
    <p:sldId id="270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jzkobb54c2lhjDMBpvIEmAIH0Y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973" autoAdjust="0"/>
  </p:normalViewPr>
  <p:slideViewPr>
    <p:cSldViewPr snapToGrid="0">
      <p:cViewPr varScale="1">
        <p:scale>
          <a:sx n="96" d="100"/>
          <a:sy n="96" d="100"/>
        </p:scale>
        <p:origin x="11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tabLst/>
              <a:defRPr/>
            </a:pP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Здравствуйте уважаемые члены аттестационной комиссия, меня зовут Попов Евгений </a:t>
            </a:r>
            <a:r>
              <a:rPr lang="ru-RU" sz="1200" dirty="0" err="1">
                <a:latin typeface="Times New Roman"/>
                <a:ea typeface="Times New Roman"/>
                <a:cs typeface="Times New Roman"/>
                <a:sym typeface="Times New Roman"/>
              </a:rPr>
              <a:t>Пантелеймонович</a:t>
            </a: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, студент группы ИСиП-35. Темой моей дипломной работы является Разработка сайта для гостиницы «Алазея» г. Среднеколымск</a:t>
            </a: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Была разработка база данных, в котором представлены все таблицы. В данном проекте для базы данных необходимо 5 таблиц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5776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Была проведена реализация сайта. Была реализована </a:t>
            </a:r>
            <a:r>
              <a:rPr lang="ru-RU" sz="1200" dirty="0" err="1">
                <a:latin typeface="Times New Roman"/>
                <a:ea typeface="Times New Roman"/>
                <a:cs typeface="Times New Roman"/>
                <a:sym typeface="Times New Roman"/>
              </a:rPr>
              <a:t>front-end</a:t>
            </a: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lang="ru-RU" sz="1200" dirty="0" err="1">
                <a:latin typeface="Times New Roman"/>
                <a:ea typeface="Times New Roman"/>
                <a:cs typeface="Times New Roman"/>
                <a:sym typeface="Times New Roman"/>
              </a:rPr>
              <a:t>back-end</a:t>
            </a: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 части сайта в соответствии с требованиями заказчика, а также в соответствии с макетом сайта и проектом базы данных. На слайде представлена часть разработки с кодом для бронирования на сайте. Более подробно о разработке я расскажу далее вместе с демонстрацией сайта.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3871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По итогам разработки сайта было проведено: функциональное тестирование, юзабилити тестирование, тестирование пользовательского интерфейса.</a:t>
            </a:r>
            <a:r>
              <a:rPr lang="ru-RU" sz="1050" dirty="0">
                <a:latin typeface="Arial"/>
                <a:ea typeface="Arial"/>
                <a:cs typeface="Arial"/>
                <a:sym typeface="Arial"/>
              </a:rPr>
              <a:t> Сайт успешно прошел тестирование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5670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/>
              <a:t>По итогам данной дипломной работы были выполнены все задачи поставленные в ходе разработки, а также достигнута цель дипломной работы.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5086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Проблемой, решаемой в данной дипломной работе, является: Незначительный рост прибыли и узнаваемости компании из-за отсутствия у нее информационного ресурса, который позволял бы клиентам ознакомиться с ее деятельностью и услугами.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Для достижения поставленной цели, были сформулированы задачи, которые представлены на слайде.</a:t>
            </a:r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Рабочие 2 сантехник 2 администратора 1 помощник администратора 2 уборщицы 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</a:t>
            </a:r>
            <a:r>
              <a:rPr lang="ru-RU" dirty="0" err="1"/>
              <a:t>гостиннице</a:t>
            </a:r>
            <a:r>
              <a:rPr lang="ru-RU" dirty="0"/>
              <a:t> имеется 6 номеров эконом класса, и 3 номера комфорт класса</a:t>
            </a:r>
            <a:br>
              <a:rPr lang="ru-RU" dirty="0"/>
            </a:br>
            <a:r>
              <a:rPr lang="ru-RU" dirty="0"/>
              <a:t>о гостинице трудно что либо узнать заранее, при планировании своей поездки, могут возникнуть сложности (заполненная гостиница, ремонтные работы, неизвестная стоимость, условия проживания, в связи с этим было принято решение, создать сайт для решения этих проблем.</a:t>
            </a:r>
            <a:endParaRPr dirty="0"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Среди клиентов был проведен опрос. Темой опроса стало удобство ввода сайта, для того чтобы можно было посмотреть всю интересующую информацию перед обращением гостиницы.</a:t>
            </a: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 По результатам опроса было выявлено, что клиенты чаще всего пользуются интернетом, основным источником информации об услугах гостиниц являются сайты в интернете, а вот на вопрос «как бы вам было удобно уточнять возникающие у вас вопросы на счет услуг гостиницы» клиенты абсолютным большинством ответили «благодаря интернет сайту». По итогам опроса можно сделать вывод, что иметь лишь физическую точку для всех процессов не удобно клиентам.</a:t>
            </a:r>
            <a:br>
              <a:rPr lang="ru-RU" sz="1200" dirty="0">
                <a:latin typeface="Arial"/>
                <a:ea typeface="Arial"/>
                <a:cs typeface="Arial"/>
                <a:sym typeface="Arial"/>
              </a:rPr>
            </a:br>
            <a:br>
              <a:rPr lang="ru-RU" sz="1200" dirty="0">
                <a:latin typeface="Arial"/>
                <a:ea typeface="Arial"/>
                <a:cs typeface="Arial"/>
                <a:sym typeface="Arial"/>
              </a:rPr>
            </a:br>
            <a:endParaRPr lang="ru-RU" sz="1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4323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latin typeface="Arial"/>
                <a:ea typeface="Arial"/>
                <a:cs typeface="Arial"/>
                <a:sym typeface="Arial"/>
              </a:rPr>
              <a:t>Сайт гостиницы должен соответствовать определенным требованиям:</a:t>
            </a:r>
            <a:endParaRPr lang="ru-RU"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Был проведен анализ требований к сайту гостиницы. Анализ показал, что гостинице необходим сайт с возможностями предоставления пользователям информации о деятельности компании, а также о стоимости ее услуг.</a:t>
            </a:r>
            <a:r>
              <a:rPr lang="ru-RU" sz="1050" dirty="0">
                <a:latin typeface="Arial"/>
                <a:ea typeface="Arial"/>
                <a:cs typeface="Arial"/>
                <a:sym typeface="Arial"/>
              </a:rPr>
              <a:t> Для этого сайт должен иметь: удобную навигацию, наличие информации о услугах, а также выполнения бронирования комнат, наличие панели администратора.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Был разработан макет сайта, в котором был определен дизайн, расположение элементов, а также контент сайта. На слайде продемонстрирована лишь главная страница макета, но вы можете ознакомиться с ним подробнее отсканировав </a:t>
            </a:r>
            <a:r>
              <a:rPr lang="ru-RU" sz="1200" dirty="0" err="1">
                <a:latin typeface="Times New Roman"/>
                <a:ea typeface="Times New Roman"/>
                <a:cs typeface="Times New Roman"/>
                <a:sym typeface="Times New Roman"/>
              </a:rPr>
              <a:t>qr</a:t>
            </a: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-код.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0218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Были выбраны инструменты для разработки сайта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В качестве среды разработки было выбрано Visual </a:t>
            </a:r>
            <a:r>
              <a:rPr lang="ru-RU" sz="1200" dirty="0" err="1">
                <a:latin typeface="Times New Roman"/>
                <a:ea typeface="Times New Roman"/>
                <a:cs typeface="Times New Roman"/>
                <a:sym typeface="Times New Roman"/>
              </a:rPr>
              <a:t>studio</a:t>
            </a: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200" dirty="0" err="1"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 из-за поддержки множества языков программирования, а также из-за бесплатной модели распространения.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Для разработки был выбран язык гипертекстовой разметки HTML его преимуществом является высокая стабильность, а также поддержка всех современных браузеров.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Для дизайна был выбран язык стилей </a:t>
            </a:r>
            <a:r>
              <a:rPr lang="ru-RU" sz="1200" dirty="0" err="1">
                <a:latin typeface="Times New Roman"/>
                <a:ea typeface="Times New Roman"/>
                <a:cs typeface="Times New Roman"/>
                <a:sym typeface="Times New Roman"/>
              </a:rPr>
              <a:t>css</a:t>
            </a: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. Его преимуществом является поддержка всеми современными браузерами, а также невозможность создания привлекательного дизайна без его наличия.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В качестве основного языка программирования был выбран PHP. Его преимуществом являются то, что язык изначально создан для написания сайтов, а также поддержка всеми современными браузерами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В качестве локального сервера для разработки был выбран Open Server </a:t>
            </a:r>
            <a:r>
              <a:rPr lang="ru-RU" sz="1200" dirty="0" err="1">
                <a:latin typeface="Times New Roman"/>
                <a:ea typeface="Times New Roman"/>
                <a:cs typeface="Times New Roman"/>
                <a:sym typeface="Times New Roman"/>
              </a:rPr>
              <a:t>Panel</a:t>
            </a: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dirty="0">
                <a:latin typeface="Times New Roman"/>
                <a:ea typeface="Times New Roman"/>
                <a:cs typeface="Times New Roman"/>
                <a:sym typeface="Times New Roman"/>
              </a:rPr>
              <a:t>Был проведен расчет экономической эффективности. На слайде представлена таблица, это стоимость самой разработки сайта, общая стоимость составляет 42 тысячи рублей. Предполагаемый срок окупаемости проекта составляет 3 месяца.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034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14265-5C32-4B0D-873F-8A2D52B1C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4318AC-050E-484E-BE3F-DD7DE9642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2C2DEF-5B54-4E55-9EB8-32B7CAB0C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8087D0-1012-4339-B466-26D4B975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FE0CB0-9C69-42F5-AF3A-44BC4EC2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1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C20909-5D52-4DC3-AF66-60BC7883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29D14CE-7454-463A-8135-6451FBD04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10B958-445A-45BA-86AE-E6C6C88CE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51FA2C-22D7-4F0D-9A5F-645FBC13B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CD7CD6-32B6-447B-A307-0DA3B0B58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71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AC1686D-E778-4426-85C3-82F2FB3B30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08650D1-3963-4D91-A6CC-1A70FC91F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E0D2EE-E5E4-49CE-BA06-2EDF8DB53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4BAADE-2F3E-4028-BF88-25E3328A9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6D469E-718B-4BAD-B8D8-39AE32619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84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E1CCB3-6E76-4E84-A163-B6DFED2A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83652B-EA34-4914-98DB-7F42933E7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26D286-6C32-41AC-8B93-09163E293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5387AE-69FE-4C9B-9517-1DC767DEC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F3F0B3-B075-4A71-844A-3729F150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9936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C01848-0AAF-4CCA-9892-4F11717C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FEB060-687C-4B53-ACFB-FB6BDDD12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8E6B85-5C93-465D-9E8B-52752BC93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A315D6-5A3F-4F45-ADB6-FAC7A00DD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AFDFE8-282C-4ECE-BEE6-CA3F0951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66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54A02-C153-438F-8B08-F24800DDB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E455C8-EC11-4A45-94AC-66025B0D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DE8D2F-B4A8-415A-B6CF-C6225E051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0B11EC-D2BE-46E3-8745-79017D526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3115FF-5D9C-4D23-8CC7-618EA35F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4732C8-32CA-47A5-A89D-86C8AA96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480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805AD-D9F3-45A0-A025-7C13057E6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0212B0-136E-4F68-A850-EEBA4F3D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F8F757-A2A0-43EE-ABDC-32A373421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888E90B-B8C2-478E-8047-CADCEB5309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0A4F57-8BA9-4152-894E-F32EF47C2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80199BF-0ED1-4251-B44B-D25ABEE4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09F5A81-FE89-46A9-9E48-201EAAAA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6970FCB-4B8A-451B-8838-ED43B236E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9629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0E990-B502-4CB4-9525-02BCA1C4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3204DDE-A886-4545-9659-9A6073836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79185F-C47B-478E-AE72-506E57403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96360F-D950-4191-A8A4-950A7854A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9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6A09176-E072-45D1-8C1B-2CF99F240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F97DFC9-92F4-4603-85E2-056D80DEA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6E4701-C7FA-4812-A5F0-211B901F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707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579320-9480-4075-B994-C6588A0A3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7994B3-027D-4A00-9944-3E070D331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6DE12E-1020-4D11-AE61-A86DC402A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B10628-FC19-42D8-B4DB-5A0276EAC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27A6BC-9699-4427-AB20-FACDCB151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582B33-FEA8-4669-BF04-7BE3A01A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571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43D34-214E-43B6-8873-20CC097FE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A1154EF-097C-43F9-98E9-3E210B9851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13E188-3C85-4080-8D8A-7752B3413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B7C91B-0156-4C57-B02B-9EBF565E7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EF4427-E973-471C-91C3-0845B79F0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B5F6E9-9FCE-4A56-AF17-FAD656308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76884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4BDDF-182F-4650-883B-BCC3753EE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9783B4-A544-43A2-87A5-BD1D064D8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FCE05F-77C2-41DE-9EDB-967B03AC3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C01257-B740-4774-B985-4A358D873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19CEE6-EE20-45D2-A19D-89768ED2F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58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1703294" y="444162"/>
            <a:ext cx="8631072" cy="9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ДЕПАРТАМЕНТ ОБРАЗОВАНИЯ И НАУКИ ГОРОДА МОСКВЫ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ГОСУДАРСТВЕННОЕ АВТОНОМНОЕ ПРОФЕССИОНАЛЬНОЕ ОБРАЗОВАТЕЛЬНОЕ УЧРЕЖДЕНИЕ Г. МОСКВЫ 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«КОЛЛЕДЖ ПРЕДПРИНИМАТЕЛЬСТВА №11»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ЦЕНТР ИНФОРМАЦИОННО-КОММУНИКАЦИОННЫХ ТЕХНОЛОГИЙ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283179" y="1817477"/>
            <a:ext cx="7625641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-RU" sz="2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ДИПЛОМНАЯ РАБОТА</a:t>
            </a:r>
            <a:endParaRPr sz="2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 сайта</a:t>
            </a:r>
            <a:r>
              <a:rPr lang="en-US" sz="2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гостиницы «Алазея» г. Среднеколымск</a:t>
            </a:r>
            <a:endParaRPr sz="26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специальности 09.02.07 Информационные системы и программирование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899130" y="4490439"/>
            <a:ext cx="34956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Выполнил: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студент группы ИСиП-35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Попов Евгений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Пантелеймонович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7900235" y="4490439"/>
            <a:ext cx="401716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Научный руководитель: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преподаватель Центра ИКТ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Куплинова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Елена Дмитриевна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186361" y="5979690"/>
            <a:ext cx="18192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Москва, 202</a:t>
            </a: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ru-RU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г.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398" y="173388"/>
            <a:ext cx="1705213" cy="95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10248" y="244835"/>
            <a:ext cx="1857634" cy="809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595B9C-72C1-47BB-BEC3-61E15F34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977693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базы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A6B042-6DBF-40F6-BDCB-C7198F181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968" y="1325563"/>
            <a:ext cx="7078063" cy="4887007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F1D7564-4E49-440B-87C4-6A8A50D9DBA9}"/>
              </a:ext>
            </a:extLst>
          </p:cNvPr>
          <p:cNvCxnSpPr/>
          <p:nvPr/>
        </p:nvCxnSpPr>
        <p:spPr>
          <a:xfrm>
            <a:off x="1152939" y="854765"/>
            <a:ext cx="95117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039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145C9CC-DF60-4CB0-8FAC-828D23C7F3BF}"/>
              </a:ext>
            </a:extLst>
          </p:cNvPr>
          <p:cNvSpPr txBox="1">
            <a:spLocks/>
          </p:cNvSpPr>
          <p:nvPr/>
        </p:nvSpPr>
        <p:spPr>
          <a:xfrm>
            <a:off x="838200" y="36100"/>
            <a:ext cx="10515600" cy="878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сайта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8AA234F-079B-4295-82C3-BA207C66F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046" y="914402"/>
            <a:ext cx="5161528" cy="269837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C2264B6-055C-4666-9E52-843D8F0E0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046" y="3612781"/>
            <a:ext cx="5161528" cy="2947046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2D855D2-B711-4577-9015-1D903CE6626F}"/>
              </a:ext>
            </a:extLst>
          </p:cNvPr>
          <p:cNvCxnSpPr/>
          <p:nvPr/>
        </p:nvCxnSpPr>
        <p:spPr>
          <a:xfrm>
            <a:off x="1152939" y="854765"/>
            <a:ext cx="95117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DE8EB8C-B04A-447B-AA88-DE7350763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26" y="2195059"/>
            <a:ext cx="5080832" cy="28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5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DE13E1-E594-4424-8B01-09BC0ACD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883"/>
            <a:ext cx="10515600" cy="51055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сайта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7842A8-B396-43E7-80EB-87257EBBD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4415" y="4891524"/>
            <a:ext cx="8383170" cy="724001"/>
          </a:xfr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87A2E10-E47E-436A-8066-548A6100FB17}"/>
              </a:ext>
            </a:extLst>
          </p:cNvPr>
          <p:cNvCxnSpPr/>
          <p:nvPr/>
        </p:nvCxnSpPr>
        <p:spPr>
          <a:xfrm>
            <a:off x="1152939" y="854765"/>
            <a:ext cx="95117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A141A7-D7F9-4A4F-A318-06A14B025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533" y="1045081"/>
            <a:ext cx="6382559" cy="384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10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276511-69F0-4C68-BBE4-A57E9602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6801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92452E-78A7-4773-8102-8DD6BF236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067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дипломной работе выполнены задачи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41D1E-5714-4169-AD87-F3FF0EB3366B}"/>
              </a:ext>
            </a:extLst>
          </p:cNvPr>
          <p:cNvSpPr txBox="1"/>
          <p:nvPr/>
        </p:nvSpPr>
        <p:spPr>
          <a:xfrm>
            <a:off x="838200" y="1464155"/>
            <a:ext cx="6097656" cy="3725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1863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ru-RU" sz="1800" b="0" i="0" u="none" strike="noStrike" cap="none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Проведен анализ организации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1863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ru-RU" sz="1800" b="0" i="0" u="none" strike="noStrike" cap="none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Проведен анализ требований к </a:t>
            </a:r>
            <a:r>
              <a:rPr lang="ru-RU" sz="1800" b="0" i="0" u="none" strike="noStrike" cap="none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web</a:t>
            </a:r>
            <a:r>
              <a:rPr lang="ru-RU" sz="1800" b="0" i="0" u="none" strike="noStrike" cap="none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-сайту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1863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ru-RU" sz="1800" b="0" i="0" u="none" strike="noStrike" cap="none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Проведено проектирование сайта</a:t>
            </a:r>
          </a:p>
          <a:p>
            <a:pPr marL="228600" marR="0" lvl="0" indent="-21863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ru-RU" sz="1800" b="0" i="0" u="none" strike="noStrike" cap="none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Проведен анализ средств разработки</a:t>
            </a:r>
          </a:p>
          <a:p>
            <a:pPr marL="228600" marR="0" lvl="0" indent="-21863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Проведен анализ экономической эффективности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1863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ru-RU" sz="1800" b="0" i="0" u="none" strike="noStrike" cap="none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Проведена реализация сайта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1863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ru-RU" sz="1800" b="0" i="0" u="none" strike="noStrike" cap="none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Проведено тестирование сайта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A0F8DA97-B449-480E-BB28-56644B0A3504}"/>
              </a:ext>
            </a:extLst>
          </p:cNvPr>
          <p:cNvCxnSpPr/>
          <p:nvPr/>
        </p:nvCxnSpPr>
        <p:spPr>
          <a:xfrm>
            <a:off x="1152939" y="854765"/>
            <a:ext cx="95117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456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"/>
          <p:cNvSpPr txBox="1">
            <a:spLocks noGrp="1"/>
          </p:cNvSpPr>
          <p:nvPr>
            <p:ph idx="1"/>
          </p:nvPr>
        </p:nvSpPr>
        <p:spPr>
          <a:xfrm>
            <a:off x="838200" y="2776483"/>
            <a:ext cx="10515600" cy="109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</a:pPr>
            <a:r>
              <a:rPr lang="ru-RU" sz="6600" dirty="0">
                <a:latin typeface="Times New Roman"/>
                <a:ea typeface="Times New Roman"/>
                <a:cs typeface="Times New Roman"/>
                <a:sym typeface="Times New Roman"/>
              </a:rPr>
              <a:t>Спасибо за внимание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059CF2-7953-4A06-AA44-4F88BB028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952"/>
            <a:ext cx="10058400" cy="1002522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цель дипломной работы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4BA1D904-30FD-41A3-B07D-AC8519C90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107"/>
            <a:ext cx="10515600" cy="1210411"/>
          </a:xfrm>
        </p:spPr>
        <p:txBody>
          <a:bodyPr>
            <a:normAutofit/>
          </a:bodyPr>
          <a:lstStyle/>
          <a:p>
            <a:pPr marL="114300" indent="0" algn="just">
              <a:lnSpc>
                <a:spcPct val="150000"/>
              </a:lnSpc>
              <a:buNone/>
            </a:pPr>
            <a:r>
              <a:rPr lang="ru-RU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Низкая эффективность взаимодействия с клиентами в отсутствии оптимального веб-ресурса.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D0085-C6FC-467E-BF57-AF65A45ACF2F}"/>
              </a:ext>
            </a:extLst>
          </p:cNvPr>
          <p:cNvSpPr txBox="1"/>
          <p:nvPr/>
        </p:nvSpPr>
        <p:spPr>
          <a:xfrm>
            <a:off x="838200" y="3556722"/>
            <a:ext cx="6097656" cy="1047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 algn="just">
              <a:lnSpc>
                <a:spcPct val="150000"/>
              </a:lnSpc>
              <a:buNone/>
            </a:pPr>
            <a:r>
              <a:rPr 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Целью работы является сайт для гостиницы «Алазея»</a:t>
            </a:r>
            <a:endParaRPr lang="ru-RU" sz="2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0958C0BE-05FF-4970-BAE4-41530D293510}"/>
              </a:ext>
            </a:extLst>
          </p:cNvPr>
          <p:cNvSpPr txBox="1">
            <a:spLocks/>
          </p:cNvSpPr>
          <p:nvPr/>
        </p:nvSpPr>
        <p:spPr>
          <a:xfrm>
            <a:off x="947530" y="2800018"/>
            <a:ext cx="10058400" cy="1002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</a:p>
        </p:txBody>
      </p:sp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F3D20F35-BDFB-46A8-ABBA-10214F98A22F}"/>
              </a:ext>
            </a:extLst>
          </p:cNvPr>
          <p:cNvSpPr txBox="1">
            <a:spLocks/>
          </p:cNvSpPr>
          <p:nvPr/>
        </p:nvSpPr>
        <p:spPr>
          <a:xfrm>
            <a:off x="947530" y="1021474"/>
            <a:ext cx="10058400" cy="1002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6576F20-C78C-4B5F-B3C7-5BCE712E8CFD}"/>
              </a:ext>
            </a:extLst>
          </p:cNvPr>
          <p:cNvCxnSpPr/>
          <p:nvPr/>
        </p:nvCxnSpPr>
        <p:spPr>
          <a:xfrm>
            <a:off x="1152939" y="854765"/>
            <a:ext cx="95117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/>
        </p:nvSpPr>
        <p:spPr>
          <a:xfrm>
            <a:off x="1344960" y="1352757"/>
            <a:ext cx="6039702" cy="501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1863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ru-RU" sz="20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Проанализировать деятельность гостиницы</a:t>
            </a:r>
            <a:endParaRPr sz="2000" dirty="0"/>
          </a:p>
          <a:p>
            <a:pPr marL="228600" marR="0" lvl="0" indent="-21863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ru-RU" sz="20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Провести анализ требований к </a:t>
            </a:r>
            <a:r>
              <a:rPr lang="ru-RU" sz="2000" b="0" i="0" u="none" strike="noStrike" cap="none" dirty="0" err="1">
                <a:latin typeface="Times New Roman"/>
                <a:ea typeface="Times New Roman"/>
                <a:cs typeface="Times New Roman"/>
                <a:sym typeface="Times New Roman"/>
              </a:rPr>
              <a:t>web</a:t>
            </a:r>
            <a:r>
              <a:rPr lang="ru-RU" sz="20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-сайту</a:t>
            </a:r>
            <a:endParaRPr sz="2000" dirty="0"/>
          </a:p>
          <a:p>
            <a:pPr marL="228600" marR="0" lvl="0" indent="-21863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ru-RU" sz="20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Разработать проект дизайна</a:t>
            </a:r>
          </a:p>
          <a:p>
            <a:pPr marL="228600" marR="0" lvl="0" indent="-21863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ru-RU" sz="20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Выбрать инструменты для разработки</a:t>
            </a:r>
          </a:p>
          <a:p>
            <a:pPr marL="228600" marR="0" lvl="0" indent="-21863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ru-RU" sz="2000" dirty="0">
                <a:latin typeface="Times New Roman"/>
                <a:cs typeface="Times New Roman"/>
                <a:sym typeface="Times New Roman"/>
              </a:rPr>
              <a:t>Рассчитать экономическую эффективность внедрения данного сайта</a:t>
            </a:r>
            <a:endParaRPr sz="2000" dirty="0"/>
          </a:p>
          <a:p>
            <a:pPr marL="228600" marR="0" lvl="0" indent="-21863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ru-RU" sz="20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Разработать </a:t>
            </a:r>
            <a:r>
              <a:rPr lang="ru-RU" sz="2000" b="0" i="0" u="none" strike="noStrike" cap="none" dirty="0" err="1">
                <a:latin typeface="Times New Roman"/>
                <a:ea typeface="Times New Roman"/>
                <a:cs typeface="Times New Roman"/>
                <a:sym typeface="Times New Roman"/>
              </a:rPr>
              <a:t>web</a:t>
            </a:r>
            <a:r>
              <a:rPr lang="ru-RU" sz="20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-сайт</a:t>
            </a:r>
            <a:endParaRPr sz="2000" dirty="0"/>
          </a:p>
          <a:p>
            <a:pPr marL="228600" marR="0" lvl="0" indent="-21863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ru-RU" sz="20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Протестировать </a:t>
            </a:r>
            <a:r>
              <a:rPr lang="ru-RU" sz="2000" b="0" i="0" u="none" strike="noStrike" cap="none" dirty="0" err="1">
                <a:latin typeface="Times New Roman"/>
                <a:ea typeface="Times New Roman"/>
                <a:cs typeface="Times New Roman"/>
                <a:sym typeface="Times New Roman"/>
              </a:rPr>
              <a:t>web</a:t>
            </a:r>
            <a:r>
              <a:rPr lang="ru-RU" sz="20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-сайт</a:t>
            </a:r>
            <a:endParaRPr sz="2000" dirty="0"/>
          </a:p>
          <a:p>
            <a:pPr marL="228600" marR="0" lvl="0" indent="-21863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ru-RU" sz="20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Ввести сайт в эксплуатацию</a:t>
            </a:r>
            <a:endParaRPr sz="2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8934AD1-A9A9-4530-8F5A-E66F50F97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53548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дипломной работы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A8479EF-079D-4796-ACED-277337CAE914}"/>
              </a:ext>
            </a:extLst>
          </p:cNvPr>
          <p:cNvCxnSpPr/>
          <p:nvPr/>
        </p:nvCxnSpPr>
        <p:spPr>
          <a:xfrm>
            <a:off x="1152939" y="854765"/>
            <a:ext cx="95117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/>
        </p:nvSpPr>
        <p:spPr>
          <a:xfrm>
            <a:off x="1612231" y="121695"/>
            <a:ext cx="9144000" cy="73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ru-RU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деятельности организации</a:t>
            </a:r>
            <a:endParaRPr sz="32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176464" y="974821"/>
            <a:ext cx="5598172" cy="570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Гостиница предоставляет услуги по проживанию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гостей города Среднеколымск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данный момент в гостинице работают порядка 10 человек.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Гостиница предоставляет свои услуги более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лет.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все время существования, гостиницу посетило более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12000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туристов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Гостиница имеет 9 номеров на 18 мест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BC6482-9FBE-42CA-AC04-994D3BAD1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635" y="1123640"/>
            <a:ext cx="6317974" cy="461071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5C11DEA-6256-481E-92D2-404BDD9D637C}"/>
              </a:ext>
            </a:extLst>
          </p:cNvPr>
          <p:cNvCxnSpPr/>
          <p:nvPr/>
        </p:nvCxnSpPr>
        <p:spPr>
          <a:xfrm>
            <a:off x="1152939" y="854765"/>
            <a:ext cx="95117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1E0E00-90E7-4124-A40F-6EE38973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307"/>
            <a:ext cx="10515600" cy="689458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Опрос клиентов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3B3091-BF78-4C83-AEB6-7A2A6F296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6" y="1560959"/>
            <a:ext cx="5613512" cy="264277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5E5CF22-9D8B-4855-8257-B6F1DB2A4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478" y="1281921"/>
            <a:ext cx="6094784" cy="3200847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093A50A-53E2-4DA3-B581-62CCDE4E6CED}"/>
              </a:ext>
            </a:extLst>
          </p:cNvPr>
          <p:cNvCxnSpPr/>
          <p:nvPr/>
        </p:nvCxnSpPr>
        <p:spPr>
          <a:xfrm>
            <a:off x="1152939" y="854765"/>
            <a:ext cx="95117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809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00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 к сайту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Google Shape;121;p5"/>
          <p:cNvSpPr txBox="1">
            <a:spLocks noGrp="1"/>
          </p:cNvSpPr>
          <p:nvPr>
            <p:ph idx="1"/>
          </p:nvPr>
        </p:nvSpPr>
        <p:spPr>
          <a:xfrm>
            <a:off x="770964" y="977151"/>
            <a:ext cx="10345271" cy="580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20700" indent="-342900" algn="just"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цвет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оранжевый</a:t>
            </a:r>
          </a:p>
          <a:p>
            <a:pPr marL="520700" indent="-342900" algn="just"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информации о услугах</a:t>
            </a:r>
          </a:p>
          <a:p>
            <a:pPr marL="520700" indent="-342900" algn="just"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информации о комнатах, а также выполнения бронирования комнат</a:t>
            </a:r>
          </a:p>
          <a:p>
            <a:pPr marL="520700" indent="-342900" algn="just"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удобной навигации</a:t>
            </a:r>
          </a:p>
          <a:p>
            <a:pPr marL="520700" indent="-342900" algn="just"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панели администратора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5037283-329F-4F95-B2A7-FD9372096613}"/>
              </a:ext>
            </a:extLst>
          </p:cNvPr>
          <p:cNvCxnSpPr/>
          <p:nvPr/>
        </p:nvCxnSpPr>
        <p:spPr>
          <a:xfrm>
            <a:off x="1152939" y="854765"/>
            <a:ext cx="95117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C512D2-4FD6-48AE-93FB-8275D9C24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478"/>
            <a:ext cx="10515600" cy="748287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1411DB-5C7C-44C8-B6E2-08488687D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7" y="1689652"/>
            <a:ext cx="7409525" cy="3836505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B73EE6DF-D3FC-4F05-A10B-D4A4267763A6}"/>
              </a:ext>
            </a:extLst>
          </p:cNvPr>
          <p:cNvCxnSpPr/>
          <p:nvPr/>
        </p:nvCxnSpPr>
        <p:spPr>
          <a:xfrm>
            <a:off x="1152939" y="854765"/>
            <a:ext cx="95117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9D11D1-7B20-433F-B0B6-3124FCD7A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424" y="2083312"/>
            <a:ext cx="2691375" cy="269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89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/>
          <p:nvPr/>
        </p:nvSpPr>
        <p:spPr>
          <a:xfrm>
            <a:off x="1331346" y="169367"/>
            <a:ext cx="9144000" cy="598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ru-RU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инструментов для разработки </a:t>
            </a:r>
            <a:endParaRPr sz="32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>
          <a:blip r:embed="rId3"/>
          <a:srcRect/>
          <a:stretch/>
        </p:blipFill>
        <p:spPr>
          <a:xfrm>
            <a:off x="2107164" y="1173122"/>
            <a:ext cx="1689063" cy="168906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"/>
          <p:cNvSpPr txBox="1"/>
          <p:nvPr/>
        </p:nvSpPr>
        <p:spPr>
          <a:xfrm>
            <a:off x="1925932" y="2700602"/>
            <a:ext cx="2401686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Редактор исходного кода</a:t>
            </a:r>
            <a:endParaRPr dirty="0"/>
          </a:p>
        </p:txBody>
      </p:sp>
      <p:pic>
        <p:nvPicPr>
          <p:cNvPr id="131" name="Google Shape;131;p6"/>
          <p:cNvPicPr preferRelativeResize="0"/>
          <p:nvPr/>
        </p:nvPicPr>
        <p:blipFill>
          <a:blip r:embed="rId4"/>
          <a:srcRect/>
          <a:stretch/>
        </p:blipFill>
        <p:spPr>
          <a:xfrm>
            <a:off x="5512021" y="1358880"/>
            <a:ext cx="1884306" cy="128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6"/>
          <p:cNvPicPr preferRelativeResize="0"/>
          <p:nvPr/>
        </p:nvPicPr>
        <p:blipFill>
          <a:blip r:embed="rId5"/>
          <a:srcRect/>
          <a:stretch/>
        </p:blipFill>
        <p:spPr>
          <a:xfrm>
            <a:off x="2192850" y="3850809"/>
            <a:ext cx="1231746" cy="133233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508850" y="2754405"/>
            <a:ext cx="389064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Язык разметки документов для просмотра веб-страниц в браузере</a:t>
            </a:r>
            <a:endParaRPr dirty="0"/>
          </a:p>
        </p:txBody>
      </p:sp>
      <p:sp>
        <p:nvSpPr>
          <p:cNvPr id="135" name="Google Shape;135;p6"/>
          <p:cNvSpPr txBox="1"/>
          <p:nvPr/>
        </p:nvSpPr>
        <p:spPr>
          <a:xfrm>
            <a:off x="868806" y="5358923"/>
            <a:ext cx="416577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Сценарий, код, скрипт, который обрабатывается браузером после загрузки кода/страницы (сайта)</a:t>
            </a:r>
            <a:endParaRPr dirty="0"/>
          </a:p>
        </p:txBody>
      </p:sp>
      <p:pic>
        <p:nvPicPr>
          <p:cNvPr id="14" name="Google Shape;191;p9" descr="Css – Бесплатные иконки: бренды и логотипы">
            <a:extLst>
              <a:ext uri="{FF2B5EF4-FFF2-40B4-BE49-F238E27FC236}">
                <a16:creationId xmlns:a16="http://schemas.microsoft.com/office/drawing/2014/main" id="{05C80949-FEE8-4111-9351-51017455D65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77924" y="1210924"/>
            <a:ext cx="1613823" cy="125429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CCE3BE-C798-4ED4-85B1-D18C1CFC3558}"/>
              </a:ext>
            </a:extLst>
          </p:cNvPr>
          <p:cNvSpPr txBox="1"/>
          <p:nvPr/>
        </p:nvSpPr>
        <p:spPr>
          <a:xfrm>
            <a:off x="8739985" y="2754070"/>
            <a:ext cx="288586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dirty="0">
                <a:solidFill>
                  <a:schemeClr val="dk1"/>
                </a:solidFill>
                <a:latin typeface="Times New Roman"/>
                <a:cs typeface="Times New Roman"/>
              </a:rPr>
              <a:t>Язык описания внешнего вида документа</a:t>
            </a:r>
          </a:p>
        </p:txBody>
      </p:sp>
      <p:pic>
        <p:nvPicPr>
          <p:cNvPr id="17" name="Google Shape;192;p9">
            <a:extLst>
              <a:ext uri="{FF2B5EF4-FFF2-40B4-BE49-F238E27FC236}">
                <a16:creationId xmlns:a16="http://schemas.microsoft.com/office/drawing/2014/main" id="{69F27025-9D1E-4162-B92B-B15BCE75FB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24734" y="3951848"/>
            <a:ext cx="1571854" cy="119571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35;p6">
            <a:extLst>
              <a:ext uri="{FF2B5EF4-FFF2-40B4-BE49-F238E27FC236}">
                <a16:creationId xmlns:a16="http://schemas.microsoft.com/office/drawing/2014/main" id="{3A96641B-E34C-445D-B3CF-9C2BFA52FA4B}"/>
              </a:ext>
            </a:extLst>
          </p:cNvPr>
          <p:cNvSpPr txBox="1"/>
          <p:nvPr/>
        </p:nvSpPr>
        <p:spPr>
          <a:xfrm>
            <a:off x="8067592" y="5474360"/>
            <a:ext cx="4165778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Локальный веб-сервер</a:t>
            </a:r>
            <a:endParaRPr dirty="0"/>
          </a:p>
        </p:txBody>
      </p:sp>
      <p:pic>
        <p:nvPicPr>
          <p:cNvPr id="23" name="Google Shape;190;p9" descr="Php – Бесплатные иконки: логотип">
            <a:extLst>
              <a:ext uri="{FF2B5EF4-FFF2-40B4-BE49-F238E27FC236}">
                <a16:creationId xmlns:a16="http://schemas.microsoft.com/office/drawing/2014/main" id="{406805DF-3CE5-458B-B2F7-89E7D908478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03346" y="3796251"/>
            <a:ext cx="1916126" cy="150690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663B584-24E7-45CC-A8B1-019EEC4B09A6}"/>
              </a:ext>
            </a:extLst>
          </p:cNvPr>
          <p:cNvSpPr txBox="1"/>
          <p:nvPr/>
        </p:nvSpPr>
        <p:spPr>
          <a:xfrm>
            <a:off x="5168614" y="5463499"/>
            <a:ext cx="38906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dirty="0">
                <a:solidFill>
                  <a:schemeClr val="dk1"/>
                </a:solidFill>
                <a:latin typeface="Times New Roman"/>
                <a:cs typeface="Times New Roman"/>
              </a:rPr>
              <a:t>Скрипт, работающий на стороне сервера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0D5A811-CF46-424C-9FDA-4F9BFB1A40A6}"/>
              </a:ext>
            </a:extLst>
          </p:cNvPr>
          <p:cNvCxnSpPr/>
          <p:nvPr/>
        </p:nvCxnSpPr>
        <p:spPr>
          <a:xfrm>
            <a:off x="1152939" y="854765"/>
            <a:ext cx="95117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415CD0-774A-463F-BAC4-F0BBCE1A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1761"/>
            <a:ext cx="10515600" cy="636106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Экономическая эффективность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2EF62BA0-6848-4F3F-9AF9-EC669A4121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257364"/>
              </p:ext>
            </p:extLst>
          </p:nvPr>
        </p:nvGraphicFramePr>
        <p:xfrm>
          <a:off x="1826831" y="1444174"/>
          <a:ext cx="853833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4409">
                  <a:extLst>
                    <a:ext uri="{9D8B030D-6E8A-4147-A177-3AD203B41FA5}">
                      <a16:colId xmlns:a16="http://schemas.microsoft.com/office/drawing/2014/main" val="1467410027"/>
                    </a:ext>
                  </a:extLst>
                </a:gridCol>
                <a:gridCol w="4903928">
                  <a:extLst>
                    <a:ext uri="{9D8B030D-6E8A-4147-A177-3AD203B41FA5}">
                      <a16:colId xmlns:a16="http://schemas.microsoft.com/office/drawing/2014/main" val="3373322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0" dirty="0"/>
                        <a:t>Общие затраты за проект, руб.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91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Заработная плата</a:t>
                      </a:r>
                    </a:p>
                  </a:txBody>
                  <a:tcPr>
                    <a:lnR w="12700" cmpd="sng">
                      <a:noFill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140000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86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Сервер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5000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997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Оплата ресурсов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1184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379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Итого за проект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146184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8223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9E30419-8FAD-4D9C-9E80-2D59B14E3A50}"/>
              </a:ext>
            </a:extLst>
          </p:cNvPr>
          <p:cNvSpPr txBox="1"/>
          <p:nvPr/>
        </p:nvSpPr>
        <p:spPr>
          <a:xfrm>
            <a:off x="3047171" y="384068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Общая стоимость проекта - 146 184 рублей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3AC2BBB-5CBD-47DB-BFC7-1674BF87AD2C}"/>
              </a:ext>
            </a:extLst>
          </p:cNvPr>
          <p:cNvCxnSpPr/>
          <p:nvPr/>
        </p:nvCxnSpPr>
        <p:spPr>
          <a:xfrm>
            <a:off x="1152939" y="854765"/>
            <a:ext cx="95117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0038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</TotalTime>
  <Words>933</Words>
  <Application>Microsoft Office PowerPoint</Application>
  <PresentationFormat>Широкоэкранный</PresentationFormat>
  <Paragraphs>103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Проблема  и цель дипломной работы</vt:lpstr>
      <vt:lpstr>Задачи дипломной работы</vt:lpstr>
      <vt:lpstr>Презентация PowerPoint</vt:lpstr>
      <vt:lpstr>Опрос клиентов</vt:lpstr>
      <vt:lpstr>Требования к сайту</vt:lpstr>
      <vt:lpstr>Макет</vt:lpstr>
      <vt:lpstr>Презентация PowerPoint</vt:lpstr>
      <vt:lpstr>Экономическая эффективность</vt:lpstr>
      <vt:lpstr>Разработка базы данных</vt:lpstr>
      <vt:lpstr>Презентация PowerPoint</vt:lpstr>
      <vt:lpstr>Тестирование сайта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 Попов</dc:creator>
  <cp:lastModifiedBy>Евгени Попов</cp:lastModifiedBy>
  <cp:revision>40</cp:revision>
  <dcterms:created xsi:type="dcterms:W3CDTF">2023-05-25T18:35:19Z</dcterms:created>
  <dcterms:modified xsi:type="dcterms:W3CDTF">2023-06-27T04:05:20Z</dcterms:modified>
</cp:coreProperties>
</file>